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86" r:id="rId5"/>
    <p:sldId id="274" r:id="rId6"/>
    <p:sldId id="299" r:id="rId7"/>
    <p:sldId id="303" r:id="rId8"/>
    <p:sldId id="305" r:id="rId9"/>
    <p:sldId id="30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EC8FC05-0030-435F-9EDF-9B3D593FA8F0}">
          <p14:sldIdLst>
            <p14:sldId id="286"/>
            <p14:sldId id="274"/>
            <p14:sldId id="299"/>
            <p14:sldId id="303"/>
            <p14:sldId id="305"/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96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>
      <p:cViewPr varScale="1">
        <p:scale>
          <a:sx n="85" d="100"/>
          <a:sy n="85" d="100"/>
        </p:scale>
        <p:origin x="786" y="78"/>
      </p:cViewPr>
      <p:guideLst>
        <p:guide orient="horz" pos="7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33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F4B1D6-A14A-49F3-89E4-646CEBC8D853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268B0F9-4B29-49D0-94BF-1057169437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9682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A38AFA1-D132-442E-B1AC-DD849B4F33A0}" type="datetimeFigureOut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063833F-694C-4799-B24A-5D2F9A3FCED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4566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971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Title</a:t>
            </a:r>
            <a:endParaRPr lang="en-US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219200" y="35052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subhead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829419"/>
            <a:ext cx="2393651" cy="9523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84108" y="5638800"/>
            <a:ext cx="3459892" cy="12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78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4" name="Group 3"/>
            <p:cNvGrpSpPr/>
            <p:nvPr userDrawn="1"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pic>
            <p:nvPicPr>
              <p:cNvPr id="2" name="Picture 1"/>
              <p:cNvPicPr>
                <a:picLocks noChangeAspect="1"/>
              </p:cNvPicPr>
              <p:nvPr userDrawn="1"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692"/>
              <a:stretch/>
            </p:blipFill>
            <p:spPr>
              <a:xfrm>
                <a:off x="0" y="0"/>
                <a:ext cx="9144000" cy="1600200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83" y="5955867"/>
                <a:ext cx="1139858" cy="902133"/>
              </a:xfrm>
              <a:prstGeom prst="rect">
                <a:avLst/>
              </a:prstGeom>
            </p:spPr>
          </p:pic>
        </p:grpSp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84107" y="5791200"/>
              <a:ext cx="3459893" cy="101943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Bullet goes here</a:t>
            </a:r>
          </a:p>
          <a:p>
            <a:pPr lvl="1"/>
            <a:r>
              <a:rPr lang="en-US" dirty="0" smtClean="0"/>
              <a:t>Bullet goes here</a:t>
            </a:r>
          </a:p>
          <a:p>
            <a:pPr lvl="2"/>
            <a:r>
              <a:rPr lang="en-US" dirty="0" smtClean="0"/>
              <a:t>Bullet goes here</a:t>
            </a:r>
          </a:p>
          <a:p>
            <a:pPr lvl="3"/>
            <a:r>
              <a:rPr lang="en-US" dirty="0" smtClean="0"/>
              <a:t>Bullet goes here</a:t>
            </a:r>
          </a:p>
          <a:p>
            <a:pPr lvl="4"/>
            <a:r>
              <a:rPr lang="en-US" dirty="0" smtClean="0"/>
              <a:t>Bullet goes here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457200" y="6172201"/>
            <a:ext cx="381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830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0510" y="0"/>
            <a:ext cx="9622140" cy="6858000"/>
            <a:chOff x="10510" y="0"/>
            <a:chExt cx="9622140" cy="6858000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8999" y="5905619"/>
              <a:ext cx="2393651" cy="95238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0" y="5955867"/>
              <a:ext cx="1042330" cy="902133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0" y="0"/>
              <a:ext cx="9143245" cy="707078"/>
            </a:xfrm>
            <a:prstGeom prst="rect">
              <a:avLst/>
            </a:prstGeom>
          </p:spPr>
        </p:pic>
      </p:grp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Bullet goes here</a:t>
            </a:r>
          </a:p>
          <a:p>
            <a:pPr lvl="1"/>
            <a:r>
              <a:rPr lang="en-US" dirty="0" smtClean="0"/>
              <a:t>Bullet goes here</a:t>
            </a:r>
          </a:p>
          <a:p>
            <a:pPr lvl="2"/>
            <a:r>
              <a:rPr lang="en-US" dirty="0" smtClean="0"/>
              <a:t>Bullet goes here</a:t>
            </a:r>
          </a:p>
          <a:p>
            <a:pPr lvl="3"/>
            <a:r>
              <a:rPr lang="en-US" dirty="0" smtClean="0"/>
              <a:t>Bullet goes here</a:t>
            </a:r>
          </a:p>
          <a:p>
            <a:pPr lvl="4"/>
            <a:r>
              <a:rPr lang="en-US" dirty="0" smtClean="0"/>
              <a:t>Bullet goes here</a:t>
            </a:r>
            <a:endParaRPr lang="en-US" dirty="0"/>
          </a:p>
        </p:txBody>
      </p:sp>
      <p:sp>
        <p:nvSpPr>
          <p:cNvPr id="10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457200" y="6172201"/>
            <a:ext cx="381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625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882" y="0"/>
            <a:ext cx="9640533" cy="6886903"/>
            <a:chOff x="-7882" y="0"/>
            <a:chExt cx="9640533" cy="6886903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000" y="5829419"/>
              <a:ext cx="2393651" cy="952381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21" y="5984770"/>
              <a:ext cx="1139858" cy="90213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882" y="0"/>
              <a:ext cx="9143245" cy="572977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Bullet goes here</a:t>
            </a:r>
          </a:p>
          <a:p>
            <a:pPr lvl="1"/>
            <a:r>
              <a:rPr lang="en-US" dirty="0" smtClean="0"/>
              <a:t>Bullet goes here</a:t>
            </a:r>
          </a:p>
          <a:p>
            <a:pPr lvl="2"/>
            <a:r>
              <a:rPr lang="en-US" dirty="0" smtClean="0"/>
              <a:t>Bullet goes here</a:t>
            </a:r>
          </a:p>
          <a:p>
            <a:pPr lvl="3"/>
            <a:r>
              <a:rPr lang="en-US" dirty="0" smtClean="0"/>
              <a:t>Bullet goes here</a:t>
            </a:r>
          </a:p>
          <a:p>
            <a:pPr lvl="4"/>
            <a:r>
              <a:rPr lang="en-US" dirty="0" smtClean="0"/>
              <a:t>Bullet goes here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>
          <a:xfrm>
            <a:off x="457200" y="6188075"/>
            <a:ext cx="457200" cy="2889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574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838200" y="990088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437376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Bullet goes here</a:t>
            </a:r>
          </a:p>
          <a:p>
            <a:pPr lvl="1"/>
            <a:r>
              <a:rPr lang="en-US" dirty="0" smtClean="0"/>
              <a:t>Bullet goes here</a:t>
            </a:r>
          </a:p>
          <a:p>
            <a:pPr lvl="2"/>
            <a:r>
              <a:rPr lang="en-US" dirty="0" smtClean="0"/>
              <a:t>Bullet goes here</a:t>
            </a:r>
          </a:p>
          <a:p>
            <a:pPr lvl="3"/>
            <a:r>
              <a:rPr lang="en-US" dirty="0" smtClean="0"/>
              <a:t>Bullet goes here</a:t>
            </a:r>
          </a:p>
          <a:p>
            <a:pPr lvl="4"/>
            <a:r>
              <a:rPr lang="en-US" dirty="0" smtClean="0"/>
              <a:t>Bullet goes here</a:t>
            </a:r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566"/>
            <a:ext cx="9632651" cy="6857434"/>
            <a:chOff x="0" y="566"/>
            <a:chExt cx="9632651" cy="6857434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0" y="566"/>
              <a:ext cx="9632651" cy="6857434"/>
              <a:chOff x="0" y="566"/>
              <a:chExt cx="9632651" cy="6857434"/>
            </a:xfrm>
          </p:grpSpPr>
          <p:pic>
            <p:nvPicPr>
              <p:cNvPr id="4" name="Picture 3"/>
              <p:cNvPicPr>
                <a:picLocks noChangeAspect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39000" y="381000"/>
                <a:ext cx="2393651" cy="952381"/>
              </a:xfrm>
              <a:prstGeom prst="rect">
                <a:avLst/>
              </a:prstGeom>
            </p:spPr>
          </p:pic>
          <p:pic>
            <p:nvPicPr>
              <p:cNvPr id="2" name="Picture 1"/>
              <p:cNvPicPr>
                <a:picLocks noChangeAspect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566"/>
                <a:ext cx="926515" cy="6857434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84107" y="5838567"/>
              <a:ext cx="3459893" cy="10194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0681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-21021" y="5882407"/>
            <a:ext cx="9143245" cy="975593"/>
            <a:chOff x="-21021" y="5882407"/>
            <a:chExt cx="9143245" cy="975593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021" y="5961962"/>
              <a:ext cx="9143245" cy="89603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200" y="5882407"/>
              <a:ext cx="1685925" cy="670793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Bullet goes here</a:t>
            </a:r>
          </a:p>
          <a:p>
            <a:pPr lvl="1"/>
            <a:r>
              <a:rPr lang="en-US" dirty="0" smtClean="0"/>
              <a:t>Bullet goes here</a:t>
            </a:r>
          </a:p>
          <a:p>
            <a:pPr lvl="2"/>
            <a:r>
              <a:rPr lang="en-US" dirty="0" smtClean="0"/>
              <a:t>Bullet goes here</a:t>
            </a:r>
          </a:p>
          <a:p>
            <a:pPr lvl="3"/>
            <a:r>
              <a:rPr lang="en-US" dirty="0" smtClean="0"/>
              <a:t>Bullet goes here</a:t>
            </a:r>
          </a:p>
          <a:p>
            <a:pPr lvl="4"/>
            <a:r>
              <a:rPr lang="en-US" dirty="0" smtClean="0"/>
              <a:t>Bullet goes here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>
          <a:xfrm>
            <a:off x="7391400" y="6248400"/>
            <a:ext cx="457200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550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Bullet goes here</a:t>
            </a:r>
          </a:p>
          <a:p>
            <a:pPr lvl="1"/>
            <a:r>
              <a:rPr lang="en-US" dirty="0" smtClean="0"/>
              <a:t>Bullet goes here</a:t>
            </a:r>
          </a:p>
          <a:p>
            <a:pPr lvl="2"/>
            <a:r>
              <a:rPr lang="en-US" dirty="0" smtClean="0"/>
              <a:t>Bullet goes here</a:t>
            </a:r>
          </a:p>
          <a:p>
            <a:pPr lvl="3"/>
            <a:r>
              <a:rPr lang="en-US" dirty="0" smtClean="0"/>
              <a:t>Bullet goes here</a:t>
            </a:r>
          </a:p>
          <a:p>
            <a:pPr lvl="4"/>
            <a:r>
              <a:rPr lang="en-US" dirty="0" smtClean="0"/>
              <a:t>Bullet goes here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76200" y="6324600"/>
            <a:ext cx="2133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19800"/>
            <a:ext cx="2438400" cy="97018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61"/>
          <a:stretch/>
        </p:blipFill>
        <p:spPr>
          <a:xfrm flipV="1">
            <a:off x="0" y="5456380"/>
            <a:ext cx="9144000" cy="140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355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7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Bullet goes here</a:t>
            </a:r>
          </a:p>
          <a:p>
            <a:pPr lvl="1"/>
            <a:r>
              <a:rPr lang="en-US" dirty="0" smtClean="0"/>
              <a:t>Bullet goes here</a:t>
            </a:r>
          </a:p>
          <a:p>
            <a:pPr lvl="2"/>
            <a:r>
              <a:rPr lang="en-US" dirty="0" smtClean="0"/>
              <a:t>Bullet goes here</a:t>
            </a:r>
          </a:p>
          <a:p>
            <a:pPr lvl="3"/>
            <a:r>
              <a:rPr lang="en-US" dirty="0" smtClean="0"/>
              <a:t>Bullet goes here</a:t>
            </a:r>
          </a:p>
          <a:p>
            <a:pPr lvl="4"/>
            <a:r>
              <a:rPr lang="en-US" dirty="0" smtClean="0"/>
              <a:t>Bullet goes here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152400" y="6324600"/>
            <a:ext cx="2133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19800"/>
            <a:ext cx="2438400" cy="97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58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457200" y="609600"/>
            <a:ext cx="8229600" cy="944562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2056888"/>
            <a:ext cx="7467600" cy="2744224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accent1"/>
                </a:solidFill>
              </a:defRPr>
            </a:lvl2pPr>
            <a:lvl3pPr>
              <a:defRPr baseline="0">
                <a:solidFill>
                  <a:schemeClr val="accent1"/>
                </a:solidFill>
              </a:defRPr>
            </a:lvl3pPr>
            <a:lvl4pPr marL="16002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4pPr>
            <a:lvl5pPr marL="2057400" indent="-228600">
              <a:buFont typeface="Arial" pitchFamily="34" charset="0"/>
              <a:buChar char="•"/>
              <a:defRPr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Bullet goes here</a:t>
            </a:r>
          </a:p>
          <a:p>
            <a:pPr lvl="1"/>
            <a:r>
              <a:rPr lang="en-US" dirty="0" smtClean="0"/>
              <a:t>Bullet goes here</a:t>
            </a:r>
          </a:p>
          <a:p>
            <a:pPr lvl="2"/>
            <a:r>
              <a:rPr lang="en-US" dirty="0" smtClean="0"/>
              <a:t>Bullet goes here</a:t>
            </a:r>
          </a:p>
          <a:p>
            <a:pPr lvl="3"/>
            <a:r>
              <a:rPr lang="en-US" dirty="0" smtClean="0"/>
              <a:t>Bullet goes here</a:t>
            </a:r>
          </a:p>
          <a:p>
            <a:pPr lvl="4"/>
            <a:r>
              <a:rPr lang="en-US" dirty="0" smtClean="0"/>
              <a:t>Bullet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332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158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3063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990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This is the Title</a:t>
            </a:r>
            <a:endParaRPr lang="en-US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14478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This is the subhead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67200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DD.MM.YY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56747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61547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Speaker’s position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5643651"/>
            <a:ext cx="2286000" cy="90954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4953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752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1905000"/>
            <a:ext cx="3505200" cy="484909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This is the Title</a:t>
            </a:r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2362200"/>
            <a:ext cx="3505200" cy="484909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This is the subhead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872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DD.MM.YY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768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816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Speaker’s position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81000"/>
            <a:ext cx="2393651" cy="9523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953000" cy="6858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84108" y="5647038"/>
            <a:ext cx="3459892" cy="12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663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953000" y="0"/>
            <a:ext cx="4191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990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Title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14478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subhead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181600" y="4267200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DD.MM.YY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5827" y="4856747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98227" y="5161547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Speaker’s position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0" y="5649849"/>
            <a:ext cx="2417572" cy="96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700"/>
            <a:ext cx="5053584" cy="687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4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08083"/>
            <a:ext cx="9144000" cy="422753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524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Title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685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subhead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288973" y="200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DD.MM.YY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553200" y="6096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705600" y="9144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Speaker’s position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715000"/>
            <a:ext cx="2393651" cy="9523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98644" y="5931243"/>
            <a:ext cx="3145357" cy="9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32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8620"/>
            <a:ext cx="9144000" cy="6080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524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Title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6858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subhead</a:t>
            </a:r>
            <a:endParaRPr lang="en-US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288973" y="20053"/>
            <a:ext cx="3626427" cy="360947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DD.MM.YY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553200" y="609600"/>
            <a:ext cx="2362200" cy="304800"/>
          </a:xfrm>
        </p:spPr>
        <p:txBody>
          <a:bodyPr>
            <a:normAutofit/>
          </a:bodyPr>
          <a:lstStyle>
            <a:lvl1pPr marL="0" indent="0"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705600" y="914400"/>
            <a:ext cx="2209800" cy="533400"/>
          </a:xfrm>
        </p:spPr>
        <p:txBody>
          <a:bodyPr/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Speaker’s position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860" y="5562600"/>
            <a:ext cx="287274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165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0" y="76200"/>
            <a:ext cx="9144000" cy="6831227"/>
            <a:chOff x="0" y="76200"/>
            <a:chExt cx="9144000" cy="683122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6200"/>
              <a:ext cx="3047999" cy="171861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5257800"/>
              <a:ext cx="5257800" cy="16496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77614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181600"/>
              <a:ext cx="2981325" cy="1186204"/>
            </a:xfrm>
            <a:prstGeom prst="rect">
              <a:avLst/>
            </a:prstGeom>
          </p:spPr>
        </p:pic>
      </p:grp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0574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Title</a:t>
            </a:r>
            <a:endParaRPr lang="en-US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219200" y="2590800"/>
            <a:ext cx="3429000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940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0" y="76200"/>
            <a:ext cx="9144000" cy="6831227"/>
            <a:chOff x="0" y="76200"/>
            <a:chExt cx="9144000" cy="6831227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6200"/>
              <a:ext cx="3047999" cy="171861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5257800"/>
              <a:ext cx="5257800" cy="164962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77614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181600"/>
              <a:ext cx="2981325" cy="1186204"/>
            </a:xfrm>
            <a:prstGeom prst="rect">
              <a:avLst/>
            </a:prstGeom>
          </p:spPr>
        </p:pic>
      </p:grp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276600" y="3276600"/>
            <a:ext cx="3505200" cy="533400"/>
          </a:xfrm>
        </p:spPr>
        <p:txBody>
          <a:bodyPr>
            <a:normAutofit/>
          </a:bodyPr>
          <a:lstStyle>
            <a:lvl1pPr marL="0" indent="0" algn="r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Title</a:t>
            </a:r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352800" y="3810000"/>
            <a:ext cx="3429001" cy="533400"/>
          </a:xfrm>
        </p:spPr>
        <p:txBody>
          <a:bodyPr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101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2400300"/>
            <a:ext cx="3505200" cy="533400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Title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4495800" y="2933700"/>
            <a:ext cx="3581400" cy="533400"/>
          </a:xfrm>
        </p:spPr>
        <p:txBody>
          <a:bodyPr>
            <a:normAutofit/>
          </a:bodyPr>
          <a:lstStyle>
            <a:lvl1pPr marL="0" indent="0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This is the subhead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0"/>
            <a:ext cx="9829800" cy="6829097"/>
            <a:chOff x="0" y="0"/>
            <a:chExt cx="9829800" cy="6829097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7711" y="0"/>
              <a:ext cx="2316289" cy="199932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024830"/>
              <a:ext cx="7558416" cy="180426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0" y="477613"/>
              <a:ext cx="2438400" cy="97018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9800" y="5186516"/>
              <a:ext cx="2981325" cy="11862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5818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1D3C6-C929-44A3-9E99-15BCCD85AB13}" type="datetime1">
              <a:rPr lang="en-US" smtClean="0"/>
              <a:pPr/>
              <a:t>12/13/2018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803CC-B6BD-4BB5-8E10-6E82084C5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36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68" r:id="rId3"/>
    <p:sldLayoutId id="2147483667" r:id="rId4"/>
    <p:sldLayoutId id="2147483650" r:id="rId5"/>
    <p:sldLayoutId id="2147483651" r:id="rId6"/>
    <p:sldLayoutId id="2147483672" r:id="rId7"/>
    <p:sldLayoutId id="2147483675" r:id="rId8"/>
    <p:sldLayoutId id="2147483673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74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-152400" y="2971800"/>
            <a:ext cx="5410200" cy="762000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/>
              <a:t>Operational Readiness Review Board Meeting</a:t>
            </a:r>
          </a:p>
          <a:p>
            <a:pPr algn="ctr"/>
            <a:r>
              <a:rPr lang="en-US" sz="1400" dirty="0" smtClean="0"/>
              <a:t>Enhanced Service Order</a:t>
            </a:r>
            <a:endParaRPr lang="en-US" sz="14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28600" y="3733800"/>
            <a:ext cx="4308302" cy="533400"/>
          </a:xfrm>
        </p:spPr>
        <p:txBody>
          <a:bodyPr>
            <a:noAutofit/>
          </a:bodyPr>
          <a:lstStyle/>
          <a:p>
            <a:pPr algn="ctr"/>
            <a:r>
              <a:rPr lang="en-US" sz="1200" dirty="0" smtClean="0"/>
              <a:t>December </a:t>
            </a:r>
            <a:r>
              <a:rPr lang="en-US" sz="1200" dirty="0" smtClean="0"/>
              <a:t>2018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7131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Agenda</a:t>
            </a:r>
            <a:endParaRPr lang="en-US" sz="2400" dirty="0">
              <a:latin typeface="Arial Black" panose="020B0A04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81000" y="1800398"/>
            <a:ext cx="8382000" cy="3810000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Background</a:t>
            </a:r>
          </a:p>
          <a:p>
            <a:pPr lvl="1"/>
            <a:r>
              <a:rPr lang="en-US" sz="2400" dirty="0" smtClean="0"/>
              <a:t>Scope</a:t>
            </a:r>
          </a:p>
          <a:p>
            <a:pPr lvl="1"/>
            <a:r>
              <a:rPr lang="en-US" sz="2400" dirty="0" smtClean="0"/>
              <a:t>Product Schedule</a:t>
            </a:r>
          </a:p>
          <a:p>
            <a:pPr lvl="1"/>
            <a:r>
              <a:rPr lang="en-US" sz="2400" dirty="0" smtClean="0"/>
              <a:t>Impact to Operations </a:t>
            </a:r>
          </a:p>
          <a:p>
            <a:pPr marL="457200" lvl="1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0615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Enhanced Service Order - </a:t>
            </a:r>
            <a:r>
              <a:rPr lang="en-US" sz="2400" dirty="0" smtClean="0">
                <a:latin typeface="Arial Black" panose="020B0A04020102020204" pitchFamily="34" charset="0"/>
              </a:rPr>
              <a:t>Introduction </a:t>
            </a:r>
            <a:endParaRPr lang="en-US" sz="2400" dirty="0">
              <a:latin typeface="Arial Black" panose="020B0A040201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81000" y="1566950"/>
            <a:ext cx="8382000" cy="4724400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Project Background</a:t>
            </a:r>
            <a:endParaRPr lang="en-US" sz="2000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lvl="1"/>
            <a:r>
              <a:rPr lang="en-US" sz="1200" dirty="0">
                <a:ea typeface="Times New Roman" panose="02020603050405020304" pitchFamily="18" charset="0"/>
                <a:cs typeface="Arial" panose="020B0604020202020204" pitchFamily="34" charset="0"/>
              </a:rPr>
              <a:t>The Enhanced Service Order Product team will drive digital customer engagement, enhance </a:t>
            </a:r>
            <a:r>
              <a:rPr lang="en-US" sz="12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the customer </a:t>
            </a:r>
            <a:r>
              <a:rPr lang="en-US" sz="1200" dirty="0">
                <a:ea typeface="Times New Roman" panose="02020603050405020304" pitchFamily="18" charset="0"/>
                <a:cs typeface="Arial" panose="020B0604020202020204" pitchFamily="34" charset="0"/>
              </a:rPr>
              <a:t>experience, optimize operational efficiencies and increase customer </a:t>
            </a:r>
            <a:r>
              <a:rPr lang="en-US" sz="12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affordability</a:t>
            </a:r>
          </a:p>
          <a:p>
            <a:pPr lvl="1"/>
            <a:r>
              <a:rPr lang="en-US" sz="1200" dirty="0"/>
              <a:t>New or enhanced service order products and features will be developed to align </a:t>
            </a:r>
            <a:r>
              <a:rPr lang="en-US" sz="1200" dirty="0" smtClean="0"/>
              <a:t>with Ameren’s </a:t>
            </a:r>
            <a:r>
              <a:rPr lang="en-US" sz="1200" dirty="0"/>
              <a:t>digital customer </a:t>
            </a:r>
            <a:r>
              <a:rPr lang="en-US" sz="1200" dirty="0" smtClean="0"/>
              <a:t>roadmap</a:t>
            </a:r>
          </a:p>
          <a:p>
            <a:pPr lvl="1"/>
            <a:r>
              <a:rPr lang="en-US" sz="1200" dirty="0"/>
              <a:t>An agile team will utilize journey mapping to understand the current experience and incrementally release new </a:t>
            </a:r>
            <a:r>
              <a:rPr lang="en-US" sz="1200" dirty="0" smtClean="0"/>
              <a:t>service order products </a:t>
            </a:r>
            <a:r>
              <a:rPr lang="en-US" sz="1200" dirty="0"/>
              <a:t>and optimize existing products to drive customer value</a:t>
            </a:r>
            <a:endParaRPr lang="en-US" sz="1200" dirty="0" smtClean="0"/>
          </a:p>
          <a:p>
            <a:pPr lvl="1"/>
            <a:endParaRPr lang="en-US" sz="1200" dirty="0"/>
          </a:p>
          <a:p>
            <a:pPr marL="0" lvl="0" indent="0"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Project </a:t>
            </a:r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</a:rPr>
              <a:t>Scope</a:t>
            </a:r>
          </a:p>
          <a:p>
            <a:pPr lvl="1">
              <a:spcBef>
                <a:spcPts val="0"/>
              </a:spcBef>
              <a:spcAft>
                <a:spcPts val="200"/>
              </a:spcAft>
              <a:buFont typeface="Symbol" panose="05050102010706020507" pitchFamily="18" charset="2"/>
              <a:buChar char=""/>
              <a:tabLst>
                <a:tab pos="237490" algn="l"/>
              </a:tabLst>
            </a:pPr>
            <a:r>
              <a:rPr lang="en-US" sz="12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Explore and implement new and/or optimize service order processes specific to </a:t>
            </a:r>
            <a:r>
              <a:rPr lang="en-US" sz="1200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two journeys</a:t>
            </a:r>
            <a:r>
              <a:rPr lang="en-US" sz="12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: Start Service and Transfer </a:t>
            </a:r>
            <a:r>
              <a:rPr lang="en-US" sz="1200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Service.</a:t>
            </a:r>
          </a:p>
          <a:p>
            <a:pPr lvl="1">
              <a:spcBef>
                <a:spcPts val="0"/>
              </a:spcBef>
              <a:spcAft>
                <a:spcPts val="200"/>
              </a:spcAft>
              <a:buFont typeface="Symbol" panose="05050102010706020507" pitchFamily="18" charset="2"/>
              <a:buChar char=""/>
              <a:tabLst>
                <a:tab pos="237490" algn="l"/>
              </a:tabLst>
            </a:pPr>
            <a:r>
              <a:rPr lang="en-US" sz="12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Identify drivers of customer satisfaction and create actionable voice of the customer </a:t>
            </a:r>
            <a:r>
              <a:rPr lang="en-US" sz="1200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metrics for </a:t>
            </a:r>
            <a:r>
              <a:rPr lang="en-US" sz="12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Start Service and Transfer Service.</a:t>
            </a:r>
            <a:r>
              <a:rPr lang="en-US" sz="1200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1200" spc="-25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200"/>
              </a:spcAft>
              <a:buFont typeface="Symbol" panose="05050102010706020507" pitchFamily="18" charset="2"/>
              <a:buChar char=""/>
              <a:tabLst>
                <a:tab pos="237490" algn="l"/>
              </a:tabLst>
            </a:pPr>
            <a:r>
              <a:rPr lang="en-US" sz="12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Define the MVP for Start Service and Transfer </a:t>
            </a:r>
            <a:r>
              <a:rPr lang="en-US" sz="1200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Implement new billing and payment alerts to increase customer communications</a:t>
            </a:r>
          </a:p>
          <a:p>
            <a:pPr lvl="1">
              <a:spcBef>
                <a:spcPts val="0"/>
              </a:spcBef>
              <a:spcAft>
                <a:spcPts val="200"/>
              </a:spcAft>
              <a:buFont typeface="Symbol" panose="05050102010706020507" pitchFamily="18" charset="2"/>
              <a:buChar char=""/>
              <a:tabLst>
                <a:tab pos="237490" algn="l"/>
              </a:tabLst>
            </a:pPr>
            <a:r>
              <a:rPr lang="en-US" sz="12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Establish a backlog of user stories that the enhanced service order team will use to </a:t>
            </a:r>
            <a:r>
              <a:rPr lang="en-US" sz="1200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deliver the </a:t>
            </a:r>
            <a:r>
              <a:rPr lang="en-US" sz="12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initial release for the MVP and for future </a:t>
            </a:r>
            <a:r>
              <a:rPr lang="en-US" sz="1200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releases</a:t>
            </a:r>
            <a:endParaRPr lang="en-US" sz="1200" spc="-25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200"/>
              </a:spcAft>
              <a:buFont typeface="Symbol" panose="05050102010706020507" pitchFamily="18" charset="2"/>
              <a:buChar char=""/>
              <a:tabLst>
                <a:tab pos="237490" algn="l"/>
              </a:tabLst>
            </a:pPr>
            <a:r>
              <a:rPr lang="en-US" sz="12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Develop KPIs and metrics to track the impact of the </a:t>
            </a:r>
            <a:r>
              <a:rPr lang="en-US" sz="1200" dirty="0" smtClean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MVP</a:t>
            </a:r>
          </a:p>
          <a:p>
            <a:pPr marL="457200" lvl="1" indent="0">
              <a:spcBef>
                <a:spcPts val="0"/>
              </a:spcBef>
              <a:spcAft>
                <a:spcPts val="200"/>
              </a:spcAft>
              <a:buNone/>
              <a:tabLst>
                <a:tab pos="237490" algn="l"/>
              </a:tabLst>
            </a:pPr>
            <a:endParaRPr lang="en-US" sz="2200" dirty="0" smtClean="0"/>
          </a:p>
          <a:p>
            <a:pPr marL="0" lvl="0" indent="0"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Schedule &amp; Milestone</a:t>
            </a:r>
            <a:endParaRPr lang="en-US" sz="2000" b="1" dirty="0" smtClean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lvl="1"/>
            <a:r>
              <a:rPr lang="en-US" sz="13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Release </a:t>
            </a:r>
            <a:r>
              <a:rPr lang="en-US" sz="1300" b="1" dirty="0">
                <a:solidFill>
                  <a:srgbClr val="0070C0"/>
                </a:solidFill>
                <a:latin typeface="Arial Black" panose="020B0A04020102020204" pitchFamily="34" charset="0"/>
              </a:rPr>
              <a:t>1</a:t>
            </a:r>
            <a:r>
              <a:rPr lang="en-US" sz="13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(December 18, 2018)</a:t>
            </a:r>
            <a:endParaRPr lang="en-US" sz="1300" b="1" dirty="0">
              <a:latin typeface="+mj-lt"/>
            </a:endParaRPr>
          </a:p>
          <a:p>
            <a:pPr lvl="2"/>
            <a:r>
              <a:rPr lang="en-US" sz="1200" dirty="0" smtClean="0">
                <a:latin typeface="+mj-lt"/>
              </a:rPr>
              <a:t>Enhanced Service Order – Minimum Viable Product</a:t>
            </a:r>
            <a:endParaRPr lang="en-US" sz="1200" dirty="0" smtClean="0">
              <a:latin typeface="+mj-lt"/>
            </a:endParaRPr>
          </a:p>
          <a:p>
            <a:pPr marL="457200" lvl="1" indent="0">
              <a:buNone/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807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Enhanced Service Order – </a:t>
            </a:r>
            <a:r>
              <a:rPr lang="en-US" sz="2400" dirty="0" smtClean="0">
                <a:latin typeface="Arial Black" panose="020B0A04020102020204" pitchFamily="34" charset="0"/>
              </a:rPr>
              <a:t>Impacts to Operations</a:t>
            </a:r>
            <a:endParaRPr lang="en-US" sz="2400" dirty="0">
              <a:latin typeface="Arial Black" panose="020B0A04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304800" y="1447800"/>
            <a:ext cx="8382000" cy="2133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Impacts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482" y="2930236"/>
            <a:ext cx="4343400" cy="3057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2930236"/>
            <a:ext cx="4038600" cy="2830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124691" y="1978655"/>
            <a:ext cx="853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b="1" i="1" dirty="0" smtClean="0"/>
              <a:t>Note: Impacts below were identified by the project team and need to be validated by the Operations Readiness Board </a:t>
            </a:r>
            <a:endParaRPr lang="en-US" sz="1600" b="1" i="1" dirty="0"/>
          </a:p>
        </p:txBody>
      </p:sp>
      <p:pic>
        <p:nvPicPr>
          <p:cNvPr id="3" name="Picture 2" descr="Original file ‎ (SVG file, nominally 19 × 18 pixels, file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69" y="2967300"/>
            <a:ext cx="268189" cy="253969"/>
          </a:xfrm>
          <a:prstGeom prst="rect">
            <a:avLst/>
          </a:prstGeom>
        </p:spPr>
      </p:pic>
      <p:pic>
        <p:nvPicPr>
          <p:cNvPr id="18" name="Picture 17" descr="Original file ‎ (SVG file, nominally 19 × 18 pixels, file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927" y="2979856"/>
            <a:ext cx="268189" cy="253969"/>
          </a:xfrm>
          <a:prstGeom prst="rect">
            <a:avLst/>
          </a:prstGeom>
        </p:spPr>
      </p:pic>
      <p:pic>
        <p:nvPicPr>
          <p:cNvPr id="19" name="Picture 18" descr="Original file ‎ (SVG file, nominally 19 × 18 pixels, file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396" y="4029980"/>
            <a:ext cx="268189" cy="253969"/>
          </a:xfrm>
          <a:prstGeom prst="rect">
            <a:avLst/>
          </a:prstGeom>
        </p:spPr>
      </p:pic>
      <p:pic>
        <p:nvPicPr>
          <p:cNvPr id="20" name="Picture 19" descr="Original file ‎ (SVG file, nominally 19 × 18 pixels, file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987" y="4378436"/>
            <a:ext cx="268189" cy="253969"/>
          </a:xfrm>
          <a:prstGeom prst="rect">
            <a:avLst/>
          </a:prstGeom>
        </p:spPr>
      </p:pic>
      <p:pic>
        <p:nvPicPr>
          <p:cNvPr id="21" name="Picture 20" descr="Original file ‎ (SVG file, nominally 19 × 18 pixels, file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986" y="5038466"/>
            <a:ext cx="268189" cy="253969"/>
          </a:xfrm>
          <a:prstGeom prst="rect">
            <a:avLst/>
          </a:prstGeom>
        </p:spPr>
      </p:pic>
      <p:pic>
        <p:nvPicPr>
          <p:cNvPr id="22" name="Picture 21" descr="Original file ‎ (SVG file, nominally 19 × 18 pixels, file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985" y="5405272"/>
            <a:ext cx="268189" cy="253969"/>
          </a:xfrm>
          <a:prstGeom prst="rect">
            <a:avLst/>
          </a:prstGeom>
        </p:spPr>
      </p:pic>
      <p:pic>
        <p:nvPicPr>
          <p:cNvPr id="14" name="Picture 13" descr="Original file ‎ (SVG file, nominally 19 × 18 pixels, file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68" y="4345657"/>
            <a:ext cx="268189" cy="253969"/>
          </a:xfrm>
          <a:prstGeom prst="rect">
            <a:avLst/>
          </a:prstGeom>
        </p:spPr>
      </p:pic>
      <p:pic>
        <p:nvPicPr>
          <p:cNvPr id="15" name="Picture 14" descr="Original file ‎ (SVG file, nominally 19 × 18 pixels, file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68" y="4966432"/>
            <a:ext cx="268189" cy="253969"/>
          </a:xfrm>
          <a:prstGeom prst="rect">
            <a:avLst/>
          </a:prstGeom>
        </p:spPr>
      </p:pic>
      <p:pic>
        <p:nvPicPr>
          <p:cNvPr id="23" name="Picture 22" descr="Original file ‎ (SVG file, nominally 19 × 18 pixels, file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605" y="4726892"/>
            <a:ext cx="268189" cy="253969"/>
          </a:xfrm>
          <a:prstGeom prst="rect">
            <a:avLst/>
          </a:prstGeom>
        </p:spPr>
      </p:pic>
      <p:pic>
        <p:nvPicPr>
          <p:cNvPr id="24" name="Picture 23" descr="Original file ‎ (SVG file, nominally 19 × 18 pixels, file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66" y="4019817"/>
            <a:ext cx="268189" cy="25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795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Enhanced Service Order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803CC-B6BD-4BB5-8E10-6E82084C513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85333"/>
            <a:ext cx="8077200" cy="475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440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381000" cy="304800"/>
          </a:xfrm>
        </p:spPr>
        <p:txBody>
          <a:bodyPr/>
          <a:lstStyle/>
          <a:p>
            <a:fld id="{6C8803CC-B6BD-4BB5-8E10-6E82084C513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956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meren">
      <a:dk1>
        <a:srgbClr val="439639"/>
      </a:dk1>
      <a:lt1>
        <a:srgbClr val="FFFFFF"/>
      </a:lt1>
      <a:dk2>
        <a:srgbClr val="555555"/>
      </a:dk2>
      <a:lt2>
        <a:srgbClr val="CCCCCC"/>
      </a:lt2>
      <a:accent1>
        <a:srgbClr val="439639"/>
      </a:accent1>
      <a:accent2>
        <a:srgbClr val="1B6CB5"/>
      </a:accent2>
      <a:accent3>
        <a:srgbClr val="72CDF4"/>
      </a:accent3>
      <a:accent4>
        <a:srgbClr val="7BC143"/>
      </a:accent4>
      <a:accent5>
        <a:srgbClr val="D98C24"/>
      </a:accent5>
      <a:accent6>
        <a:srgbClr val="EE3224"/>
      </a:accent6>
      <a:hlink>
        <a:srgbClr val="1B6CB5"/>
      </a:hlink>
      <a:folHlink>
        <a:srgbClr val="72CDF4"/>
      </a:folHlink>
    </a:clrScheme>
    <a:fontScheme name="Ameren-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CA50FA2196D740AE0FF8A003E032B5" ma:contentTypeVersion="0" ma:contentTypeDescription="Create a new document." ma:contentTypeScope="" ma:versionID="a0ffa1e9108c7e5c468a5660a7d2e7cd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F83E76B-34F1-44EC-8C17-BF646D176E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3E16F9D-601C-4090-A8B2-B1854064D5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6DF6FA-6C07-4140-A5EF-717194F763A5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5729</TotalTime>
  <Words>246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Symbol</vt:lpstr>
      <vt:lpstr>Times New Roman</vt:lpstr>
      <vt:lpstr>Office Theme</vt:lpstr>
      <vt:lpstr>PowerPoint Presentation</vt:lpstr>
      <vt:lpstr>Agenda</vt:lpstr>
      <vt:lpstr>Enhanced Service Order - Introduction </vt:lpstr>
      <vt:lpstr>Enhanced Service Order – Impacts to Operations</vt:lpstr>
      <vt:lpstr>Enhanced Service Order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Pritchard</dc:creator>
  <cp:lastModifiedBy>McCleary, Darnette M</cp:lastModifiedBy>
  <cp:revision>308</cp:revision>
  <cp:lastPrinted>2011-05-25T12:14:15Z</cp:lastPrinted>
  <dcterms:created xsi:type="dcterms:W3CDTF">2011-05-26T16:17:28Z</dcterms:created>
  <dcterms:modified xsi:type="dcterms:W3CDTF">2018-12-13T19:05:23Z</dcterms:modified>
</cp:coreProperties>
</file>